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2" r:id="rId6"/>
    <p:sldId id="271" r:id="rId7"/>
    <p:sldId id="268" r:id="rId8"/>
    <p:sldId id="262" r:id="rId9"/>
    <p:sldId id="270" r:id="rId10"/>
    <p:sldId id="261" r:id="rId11"/>
    <p:sldId id="260" r:id="rId12"/>
    <p:sldId id="269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1"/>
  </p:normalViewPr>
  <p:slideViewPr>
    <p:cSldViewPr snapToGrid="0" snapToObjects="1">
      <p:cViewPr>
        <p:scale>
          <a:sx n="64" d="100"/>
          <a:sy n="64" d="100"/>
        </p:scale>
        <p:origin x="185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803EC-D7C5-B34C-BD6D-8DB0C5B45C24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62553-3468-A447-B12F-46CC51394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93AE-5A65-0749-80D8-C093182C6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F5CD5-096A-5E4F-9153-845CDDADF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AF471-4467-6C41-9653-AAD206D1D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43DE-1CA2-5146-ACAA-7AD0D9977374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8BF06-6751-F549-8D12-DC98B307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A58EE-7D10-A042-AC65-DC3D7DED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6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59E4-2B99-8B40-A5B9-B9BD8ACB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1C94C-2034-7943-B4AE-4BFE4FC76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F88A-B1CC-5B43-AA9C-B37433ACC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FF5D-6BB1-C243-8F9A-E889CE297BA5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14119-4FE1-F44C-9F8F-BF77A02FF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200D-C93A-B34B-83A2-CB18B736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7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689E4-2C1B-8D4D-B5C9-5C1665BD5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AA46F2-EA77-F346-915D-A933AE993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D9FD1-2DCD-4241-A0C0-2A1BC453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2B71-2D20-7341-8808-F34BE6DEB076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25A57-D536-9D4F-ACF3-651BECAD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F5590-A6DB-6148-A3C7-D9A2F2A2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6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56F0-9A08-A04D-A90D-D12DA2A5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11C79-C574-2D4D-A3C3-7191D06E1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8E56E-749B-B44A-850F-177E7E3A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B6BBC-7916-5641-91F6-B57F467768F6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565E0-B418-B84A-BDF9-B90931DC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A03E9-996F-5343-A37A-74134294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6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88CD-A30F-6446-94EC-35B08283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F625B-9018-A04C-91A4-76F080EBB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169E0-DA1E-4E44-B890-491B48FAE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94D6A-BF3C-FE4F-8FEE-78F58B331C04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6B5BD-8E07-0245-8E83-9C7B193C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33154-A3D8-5341-98CB-F089611D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8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215C-119B-C348-BA91-9845FDED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C49CC-5432-9744-A96A-B9634E3C3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9A037-B478-1F4F-9EF3-288857D49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9140B-7F5F-0543-AB97-5C71EB371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EEF86-F07F-8441-A3FD-23CA18329B46}" type="datetime1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F0DBE-B786-E646-9A4D-C0ACB183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5CB3D-6C53-E044-8417-677D1D29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0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57E6-FA30-E84D-88B0-FE6B6681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8D917-E147-F24B-A163-58CD3B3A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85264-96C7-2C49-A3E6-E0E55D637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0DAA1-A874-FF46-A1F0-3A5BBF230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43E93-EF35-B742-9CC6-1D6B8A8BE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B71C36-5C01-8B4A-A0FE-4222DD12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8932-5C18-404B-AB87-6281A4CB8AC4}" type="datetime1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261B5-AA48-8144-8520-69E8A8AA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64EFA-A1BB-A64F-AFB9-6136BAAC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2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2CDD-596A-514B-B364-AFFD8DE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020A1A-6ED2-F845-B6B2-C7A18A39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E006A-8267-5F4A-8410-94A295610BEE}" type="datetime1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17561-50EE-1743-B110-AF9381B0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0AD66-DA2D-1641-B3D7-068A07A9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80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6521-6CE1-3147-ADE4-B70E78CA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4BB7-0F34-6542-B648-BAC3E8C4F70C}" type="datetime1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D0BF2-28A5-9B4E-A8F6-B1D1052B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EC5D-161F-824D-B4FD-8A28E307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15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1F18-C5F7-3C49-B632-4BEAA0ED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E1954-849F-9D4E-8E55-2A86A3EAD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038FF-7A71-C948-BE62-6A4F92C5B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8380D-057E-8D44-B58A-A8E25E52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5168-C95A-E04E-931F-10B7CC2E0BA3}" type="datetime1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59F77-3FA4-4B4A-B2E2-125D16BC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9DD3B-476E-A441-996E-6138484C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A2EB-0815-0144-B59E-016EAF05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EE73D-54EE-DA45-A4C4-538F0CF06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E4EE7-E29B-8F42-BEDF-9A8CBD67F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44AF9-5DFD-6D46-ABF5-01F7186A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36C88-9988-744F-913F-9ABAD7DA9946}" type="datetime1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C5F60-7B55-824D-9537-B8C165F0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50DE3-8115-D641-B186-F963583D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6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B242F-48DA-DD4A-A8C9-BF89AB9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71675-3969-104B-ABC7-E3C29E7D8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CFBE1-1915-9F4F-ABC8-0CCD60221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2B6DD-E3D6-A944-A932-CD0650BC15C1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AD87E-5B3E-4746-867E-5FAD70E59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6E4DA-9234-5243-8E9D-0C8D07ACE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74CF6-1E1A-104F-9594-429904F21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9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A332-2DBA-3C4A-A43D-415756653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Building Permit Issue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49DA7-0FD8-1449-BA32-5DD6A85D98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Tse</a:t>
            </a:r>
            <a:endParaRPr lang="en-US" dirty="0"/>
          </a:p>
          <a:p>
            <a:r>
              <a:rPr lang="en-US" dirty="0"/>
              <a:t>Springboard Capstone Project 1</a:t>
            </a:r>
          </a:p>
          <a:p>
            <a:r>
              <a:rPr lang="en-US" dirty="0"/>
              <a:t>September 3,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30BF8-12B7-1B40-BA5F-8CB87696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9590-D2D2-5641-A357-B75BD752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2ECF-7820-6649-B032-820591474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228" y="1825625"/>
            <a:ext cx="3309258" cy="33124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Top Feature Types:</a:t>
            </a:r>
          </a:p>
          <a:p>
            <a:r>
              <a:rPr lang="en-US" dirty="0"/>
              <a:t>Temporal</a:t>
            </a:r>
          </a:p>
          <a:p>
            <a:r>
              <a:rPr lang="en-US" dirty="0"/>
              <a:t>Location</a:t>
            </a:r>
          </a:p>
          <a:p>
            <a:r>
              <a:rPr lang="en-US" dirty="0"/>
              <a:t>Work Type</a:t>
            </a:r>
          </a:p>
        </p:txBody>
      </p:sp>
      <p:pic>
        <p:nvPicPr>
          <p:cNvPr id="2050" name="Picture 2" descr="https://lh3.googleusercontent.com/G6WJPx47rqF9F7o-KAE17fNJTmdL6XdKMVsDFz0_r0JVyHlv9s282lLwJ8_rvDYSw2m5hnzLppBOygDqU_UnBN7qFwvPFgVKdzpZm84ySHGDTE8WGT671Sg8XTtcG7ioo8CfjCmm">
            <a:extLst>
              <a:ext uri="{FF2B5EF4-FFF2-40B4-BE49-F238E27FC236}">
                <a16:creationId xmlns:a16="http://schemas.microsoft.com/office/drawing/2014/main" id="{9BB59B28-71CB-1244-A74C-D18F9B51C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409319" cy="36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690-4215-3E45-8521-1523C36F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1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AEE9-64F4-554A-9588-953BF595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Machine Learning Algorithm Comparison</a:t>
            </a:r>
          </a:p>
        </p:txBody>
      </p:sp>
      <p:pic>
        <p:nvPicPr>
          <p:cNvPr id="1026" name="Picture 2" descr="https://lh5.googleusercontent.com/nXNtlG-Jmr_ObL0bqglZw8PkW0cYtvfcORP42RhtNTeoXqiV5xBr8vQmZeTkArgMDfOHx4fKQtiz86pgGFlFwMbwo7dqRrD-G0cH_PiOUTSQN6Y1lz9n-lQUyMqEuy0nQHViXueu">
            <a:extLst>
              <a:ext uri="{FF2B5EF4-FFF2-40B4-BE49-F238E27FC236}">
                <a16:creationId xmlns:a16="http://schemas.microsoft.com/office/drawing/2014/main" id="{EAFA7C85-535E-784B-BDC3-4730718B80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"/>
          <a:stretch/>
        </p:blipFill>
        <p:spPr bwMode="auto">
          <a:xfrm>
            <a:off x="1978231" y="2133600"/>
            <a:ext cx="4914900" cy="333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ED37B-07DA-AB46-8AA6-E0B885DCF58A}"/>
              </a:ext>
            </a:extLst>
          </p:cNvPr>
          <p:cNvSpPr txBox="1"/>
          <p:nvPr/>
        </p:nvSpPr>
        <p:spPr>
          <a:xfrm>
            <a:off x="3865665" y="5466082"/>
            <a:ext cx="114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68A569-87A6-5043-A318-7F84C550AAE1}"/>
              </a:ext>
            </a:extLst>
          </p:cNvPr>
          <p:cNvSpPr txBox="1"/>
          <p:nvPr/>
        </p:nvSpPr>
        <p:spPr>
          <a:xfrm>
            <a:off x="838200" y="3306050"/>
            <a:ext cx="114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C71AA-C806-6640-A622-79A6385DC2E1}"/>
              </a:ext>
            </a:extLst>
          </p:cNvPr>
          <p:cNvSpPr txBox="1"/>
          <p:nvPr/>
        </p:nvSpPr>
        <p:spPr>
          <a:xfrm>
            <a:off x="6893131" y="2290387"/>
            <a:ext cx="43409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DUMMY</a:t>
            </a:r>
            <a:r>
              <a:rPr lang="en-US" dirty="0"/>
              <a:t> = Dummy Classifier</a:t>
            </a:r>
          </a:p>
          <a:p>
            <a:r>
              <a:rPr lang="en-US" b="1" dirty="0"/>
              <a:t>LR</a:t>
            </a:r>
            <a:r>
              <a:rPr lang="en-US" dirty="0"/>
              <a:t> = Logistic Regression</a:t>
            </a:r>
          </a:p>
          <a:p>
            <a:r>
              <a:rPr lang="en-US" b="1" dirty="0"/>
              <a:t>KNN</a:t>
            </a:r>
            <a:r>
              <a:rPr lang="en-US" dirty="0"/>
              <a:t> = K-Nearest Neighbors</a:t>
            </a:r>
          </a:p>
          <a:p>
            <a:r>
              <a:rPr lang="en-US" b="1" dirty="0"/>
              <a:t>CART</a:t>
            </a:r>
            <a:r>
              <a:rPr lang="en-US" dirty="0"/>
              <a:t> = Classification &amp; Regression Trees</a:t>
            </a:r>
          </a:p>
          <a:p>
            <a:r>
              <a:rPr lang="en-US" b="1" dirty="0"/>
              <a:t>NB</a:t>
            </a:r>
            <a:r>
              <a:rPr lang="en-US" dirty="0"/>
              <a:t> = Naïve Bayes</a:t>
            </a:r>
          </a:p>
          <a:p>
            <a:r>
              <a:rPr lang="en-US" b="1" dirty="0"/>
              <a:t>SVM</a:t>
            </a:r>
            <a:r>
              <a:rPr lang="en-US" dirty="0"/>
              <a:t> = Support Vector Machine with RBF</a:t>
            </a:r>
            <a:endParaRPr lang="en-US" b="1" dirty="0"/>
          </a:p>
          <a:p>
            <a:r>
              <a:rPr lang="en-US" b="1" dirty="0"/>
              <a:t>RF</a:t>
            </a:r>
            <a:r>
              <a:rPr lang="en-US" dirty="0"/>
              <a:t> = Random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9B74B-5BA8-2845-AA9A-F2D3B6F8E7A6}"/>
              </a:ext>
            </a:extLst>
          </p:cNvPr>
          <p:cNvSpPr txBox="1"/>
          <p:nvPr/>
        </p:nvSpPr>
        <p:spPr>
          <a:xfrm>
            <a:off x="7470646" y="5466082"/>
            <a:ext cx="3213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Focus on tree-based algorithms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1698FA-1217-2349-8251-6814DA282B65}"/>
              </a:ext>
            </a:extLst>
          </p:cNvPr>
          <p:cNvCxnSpPr>
            <a:cxnSpLocks/>
            <a:stCxn id="8" idx="1"/>
            <a:endCxn id="12" idx="4"/>
          </p:cNvCxnSpPr>
          <p:nvPr/>
        </p:nvCxnSpPr>
        <p:spPr>
          <a:xfrm flipH="1" flipV="1">
            <a:off x="6316815" y="3443966"/>
            <a:ext cx="1153831" cy="22067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C9717C0-D415-2643-BD90-BEDD52937D28}"/>
              </a:ext>
            </a:extLst>
          </p:cNvPr>
          <p:cNvSpPr/>
          <p:nvPr/>
        </p:nvSpPr>
        <p:spPr>
          <a:xfrm>
            <a:off x="4122822" y="2823411"/>
            <a:ext cx="802664" cy="482639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C0C780-446B-6E46-9878-9FAA96725E1C}"/>
              </a:ext>
            </a:extLst>
          </p:cNvPr>
          <p:cNvSpPr/>
          <p:nvPr/>
        </p:nvSpPr>
        <p:spPr>
          <a:xfrm>
            <a:off x="5915483" y="2961327"/>
            <a:ext cx="802664" cy="482639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61F193-AD58-8F43-A919-2218EBB12E1E}"/>
              </a:ext>
            </a:extLst>
          </p:cNvPr>
          <p:cNvCxnSpPr>
            <a:cxnSpLocks/>
            <a:stCxn id="8" idx="1"/>
            <a:endCxn id="10" idx="5"/>
          </p:cNvCxnSpPr>
          <p:nvPr/>
        </p:nvCxnSpPr>
        <p:spPr>
          <a:xfrm flipH="1" flipV="1">
            <a:off x="4807939" y="3235369"/>
            <a:ext cx="2662707" cy="24153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63B0AFB-74D4-4147-9D9C-F33A9352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05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44AE-9EF3-C740-9011-A5C7B03A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Machine Learning Models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B2C6710-17F5-944F-8357-FED23D3FE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19015"/>
              </p:ext>
            </p:extLst>
          </p:nvPr>
        </p:nvGraphicFramePr>
        <p:xfrm>
          <a:off x="2663687" y="1690688"/>
          <a:ext cx="7268847" cy="50594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9891">
                  <a:extLst>
                    <a:ext uri="{9D8B030D-6E8A-4147-A177-3AD203B41FA5}">
                      <a16:colId xmlns:a16="http://schemas.microsoft.com/office/drawing/2014/main" val="1703045585"/>
                    </a:ext>
                  </a:extLst>
                </a:gridCol>
                <a:gridCol w="2306396">
                  <a:extLst>
                    <a:ext uri="{9D8B030D-6E8A-4147-A177-3AD203B41FA5}">
                      <a16:colId xmlns:a16="http://schemas.microsoft.com/office/drawing/2014/main" val="2441860078"/>
                    </a:ext>
                  </a:extLst>
                </a:gridCol>
                <a:gridCol w="1581280">
                  <a:extLst>
                    <a:ext uri="{9D8B030D-6E8A-4147-A177-3AD203B41FA5}">
                      <a16:colId xmlns:a16="http://schemas.microsoft.com/office/drawing/2014/main" val="918344451"/>
                    </a:ext>
                  </a:extLst>
                </a:gridCol>
                <a:gridCol w="1581280">
                  <a:extLst>
                    <a:ext uri="{9D8B030D-6E8A-4147-A177-3AD203B41FA5}">
                      <a16:colId xmlns:a16="http://schemas.microsoft.com/office/drawing/2014/main" val="559188110"/>
                    </a:ext>
                  </a:extLst>
                </a:gridCol>
              </a:tblGrid>
              <a:tr h="6121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ROC Curve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588522"/>
                  </a:ext>
                </a:extLst>
              </a:tr>
              <a:tr h="1136860">
                <a:tc>
                  <a:txBody>
                    <a:bodyPr/>
                    <a:lstStyle/>
                    <a:p>
                      <a:r>
                        <a:rPr lang="en-US" dirty="0"/>
                        <a:t>Dummy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912706"/>
                  </a:ext>
                </a:extLst>
              </a:tr>
              <a:tr h="113686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': 75, </a:t>
                      </a:r>
                    </a:p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min_samples_leaf</a:t>
                      </a:r>
                      <a:r>
                        <a:rPr lang="en-US" dirty="0"/>
                        <a:t>’: 4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571874"/>
                  </a:ext>
                </a:extLst>
              </a:tr>
              <a:tr h="1127557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': 150, </a:t>
                      </a:r>
                    </a:p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min_samples_leaf</a:t>
                      </a:r>
                      <a:r>
                        <a:rPr lang="en-US" dirty="0"/>
                        <a:t>’: 1</a:t>
                      </a:r>
                    </a:p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n_estimators</a:t>
                      </a:r>
                      <a:r>
                        <a:rPr lang="en-US" dirty="0"/>
                        <a:t>': 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455746"/>
                  </a:ext>
                </a:extLst>
              </a:tr>
              <a:tr h="874507">
                <a:tc>
                  <a:txBody>
                    <a:bodyPr/>
                    <a:lstStyle/>
                    <a:p>
                      <a:r>
                        <a:rPr lang="en-US" dirty="0"/>
                        <a:t>Gradient Boosted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'</a:t>
                      </a:r>
                      <a:r>
                        <a:rPr lang="en-US" dirty="0" err="1"/>
                        <a:t>n_estimators</a:t>
                      </a:r>
                      <a:r>
                        <a:rPr lang="en-US" dirty="0"/>
                        <a:t>': 200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389058"/>
                  </a:ext>
                </a:extLst>
              </a:tr>
            </a:tbl>
          </a:graphicData>
        </a:graphic>
      </p:graphicFrame>
      <p:pic>
        <p:nvPicPr>
          <p:cNvPr id="6146" name="Picture 2" descr="https://lh6.googleusercontent.com/T8B0gfcqIfG7lPSfitL9DGSGqwdP4g2GgGtaFWyBn9yC6CLb4MKIVpkSKbrNteHI4iIuO7MmNHttNPpnKbh-kvLl8p5zQk9jhKW5L5Q5Eh25ZBaB5vn5mcVl-cFYxqDZDK66JAmY">
            <a:extLst>
              <a:ext uri="{FF2B5EF4-FFF2-40B4-BE49-F238E27FC236}">
                <a16:creationId xmlns:a16="http://schemas.microsoft.com/office/drawing/2014/main" id="{E61D9685-8781-6549-A7DD-067F6852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49" y="2357913"/>
            <a:ext cx="131163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6.googleusercontent.com/pRSNk0jZwgSLyTNBSynh-kIZj3uHvPSeN5-KERbjgCTaRBRBkj7fly1EvmfX3X31-yI7SCyvOSjlkU0Ss0EbLPjihmO6WFFQgc6gOvyk3uly6WqymH4Z1ZN06Bt3W0PawEjPDKQd">
            <a:extLst>
              <a:ext uri="{FF2B5EF4-FFF2-40B4-BE49-F238E27FC236}">
                <a16:creationId xmlns:a16="http://schemas.microsoft.com/office/drawing/2014/main" id="{3B3EE90F-CAE0-1D4E-B18E-02CEC3C4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38" y="3557673"/>
            <a:ext cx="133586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6.googleusercontent.com/WlPMUFQssSfd4FeHldXNN9Se7Uzc-WQu51tfh3eCoWD-ldXVSAGWZ-OMK3Bq9Id9fis9Aj4yZpOc8dpeWMkPhPvoU6UvrDJqGt8rp0-F309i7285q4snTQm65KvE3XxiNZXcyrKu">
            <a:extLst>
              <a:ext uri="{FF2B5EF4-FFF2-40B4-BE49-F238E27FC236}">
                <a16:creationId xmlns:a16="http://schemas.microsoft.com/office/drawing/2014/main" id="{1D7E7307-14FB-CB41-A4DC-A6AA29155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217" y="4745683"/>
            <a:ext cx="129953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lh6.googleusercontent.com/Qn4zONhIwtIt15b4Tai_SLnxtL0b_KnZMzwxdYOmiS2GBDsSnAalAvMexMau_g3Etzw7GJLzUzmnCQscR8lFopCSPqSGk1oFWyuxWah7HzXj0wDb5rg7lI6-K_b4gx7Xg3QU_E75">
            <a:extLst>
              <a:ext uri="{FF2B5EF4-FFF2-40B4-BE49-F238E27FC236}">
                <a16:creationId xmlns:a16="http://schemas.microsoft.com/office/drawing/2014/main" id="{65FE7B9A-B098-1646-BB01-358037019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352" y="5807075"/>
            <a:ext cx="127362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90D5A7-3C1B-8D4A-8FF3-D22E66AD03BD}"/>
              </a:ext>
            </a:extLst>
          </p:cNvPr>
          <p:cNvSpPr/>
          <p:nvPr/>
        </p:nvSpPr>
        <p:spPr>
          <a:xfrm>
            <a:off x="2663687" y="4710327"/>
            <a:ext cx="7268847" cy="109674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063BD9-034A-6E4D-A1D7-81154A5E46FE}"/>
              </a:ext>
            </a:extLst>
          </p:cNvPr>
          <p:cNvCxnSpPr>
            <a:cxnSpLocks/>
            <a:stCxn id="22" idx="2"/>
            <a:endCxn id="13" idx="1"/>
          </p:cNvCxnSpPr>
          <p:nvPr/>
        </p:nvCxnSpPr>
        <p:spPr>
          <a:xfrm>
            <a:off x="1354399" y="4487545"/>
            <a:ext cx="1309288" cy="7711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66F269-7BD8-EE44-A386-BABA9140E8BD}"/>
              </a:ext>
            </a:extLst>
          </p:cNvPr>
          <p:cNvSpPr txBox="1"/>
          <p:nvPr/>
        </p:nvSpPr>
        <p:spPr>
          <a:xfrm>
            <a:off x="45110" y="3010217"/>
            <a:ext cx="2618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Provides interpretability with decision stumps, fairly high AUC and robustness against outliers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2D187BE-0511-624C-B8DC-C579DA70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34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EFD4-0723-454C-A632-1C83ED11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424D-31DE-8941-AA02-2786D5D49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Real Estate Developers/ Homeowners: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Location, time and work/permit type are some of the most important features in building issue times.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 Random Forest/Decision Tree algorithm to predict building permit issue time categories of 3 months or greater than 3 months for non-trivial work items, e.g. new buildings and major alterations that will change the use, egress, or occupancy of the building.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minor work, such as electrical work and demolition, involving single building departments expect issue times of less than a month.</a:t>
            </a:r>
          </a:p>
          <a:p>
            <a:pPr marL="0" indent="0">
              <a:buNone/>
            </a:pPr>
            <a:r>
              <a:rPr lang="en-US" b="1" dirty="0"/>
              <a:t>NYC Building Department:</a:t>
            </a:r>
            <a:endParaRPr lang="en-US" dirty="0"/>
          </a:p>
          <a:p>
            <a:r>
              <a:rPr lang="en-US" dirty="0"/>
              <a:t>Provide a web service that allows applicants to take an online survey.</a:t>
            </a:r>
          </a:p>
          <a:p>
            <a:r>
              <a:rPr lang="en-US" dirty="0"/>
              <a:t>Survey generates building permit issue time range based on data from the past 5 years based on the Random Forest algorithm.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5A866-5466-F94A-9ABC-7E37AF0F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83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75E9-56A1-644A-88C9-93631B40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D6F5E-DA99-6F40-BB8D-145D402B9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The building permit data did not include the cost of the proposed work. </a:t>
            </a:r>
          </a:p>
          <a:p>
            <a:pPr lvl="1"/>
            <a:r>
              <a:rPr lang="en-US" dirty="0"/>
              <a:t>Building permit expeditors typically reduces turnaround time for permit applications, which may introduce bias into the dataset.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Investigate framing the problem into a multi-class problem.</a:t>
            </a:r>
          </a:p>
          <a:p>
            <a:pPr lvl="1"/>
            <a:r>
              <a:rPr lang="en-US" dirty="0"/>
              <a:t>Try incorporating other related datasets that may boost the signal, such as population and household income datasets to better understand why location is a strong predictor.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485B2-D39A-9C41-B71E-8A08707E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1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A05E-B85A-8C44-8240-B3B0EB10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F4244-D459-C34B-A835-6076C4A8C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Springboard staff and community</a:t>
            </a:r>
          </a:p>
          <a:p>
            <a:r>
              <a:rPr lang="en-US" dirty="0"/>
              <a:t>My mentor, Scott </a:t>
            </a:r>
            <a:r>
              <a:rPr lang="en-US" dirty="0" err="1"/>
              <a:t>Clendaniel</a:t>
            </a:r>
            <a:endParaRPr lang="en-US" dirty="0"/>
          </a:p>
          <a:p>
            <a:r>
              <a:rPr lang="en-US" dirty="0"/>
              <a:t>NYC </a:t>
            </a:r>
            <a:r>
              <a:rPr lang="en-US" dirty="0" err="1"/>
              <a:t>OpenData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22652-0FBF-F34A-8E08-D1E80835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1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346E-E0BB-644C-A55C-BBA121ED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3739C-3EB0-C543-ABFE-9C554602F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9165" cy="4351338"/>
          </a:xfrm>
        </p:spPr>
        <p:txBody>
          <a:bodyPr/>
          <a:lstStyle/>
          <a:p>
            <a:r>
              <a:rPr lang="en-US" dirty="0"/>
              <a:t>Building permit issue times</a:t>
            </a:r>
          </a:p>
          <a:p>
            <a:pPr lvl="1"/>
            <a:r>
              <a:rPr lang="en-US" dirty="0"/>
              <a:t>Potentially increases construction project schedules </a:t>
            </a:r>
          </a:p>
          <a:p>
            <a:pPr lvl="1"/>
            <a:r>
              <a:rPr lang="en-US" dirty="0"/>
              <a:t>Financial risk if projects not completed on time</a:t>
            </a:r>
          </a:p>
          <a:p>
            <a:pPr lvl="1"/>
            <a:r>
              <a:rPr lang="en-US" dirty="0"/>
              <a:t>Few general guidelines given from city building departments</a:t>
            </a:r>
          </a:p>
          <a:p>
            <a:pPr lvl="1"/>
            <a:r>
              <a:rPr lang="en-US" dirty="0"/>
              <a:t>Typically require building expeditors to hasten permit issue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99E59-DD26-314D-9D83-414490FD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3F1B6-E8CC-2C46-9827-50753A82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494" y="2103920"/>
            <a:ext cx="4900306" cy="326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5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C70C-96EE-914A-B6EB-AC862BE3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Client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D382F-7937-B84D-8B27-6E95B6BB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Real Estate Developers</a:t>
            </a:r>
            <a:r>
              <a:rPr lang="en-US" dirty="0"/>
              <a:t>: </a:t>
            </a:r>
            <a:r>
              <a:rPr lang="en-US" b="1" dirty="0"/>
              <a:t>optimize their project portfolio </a:t>
            </a:r>
            <a:r>
              <a:rPr lang="en-US" dirty="0"/>
              <a:t>to consider reduced construction project timelines</a:t>
            </a:r>
          </a:p>
          <a:p>
            <a:pPr lvl="1"/>
            <a:endParaRPr lang="en-US" dirty="0"/>
          </a:p>
          <a:p>
            <a:r>
              <a:rPr lang="en-US" u="sng" dirty="0"/>
              <a:t>Homeowners</a:t>
            </a:r>
            <a:r>
              <a:rPr lang="en-US" dirty="0"/>
              <a:t>: obtain more accurate time estimates for permitting and </a:t>
            </a:r>
            <a:r>
              <a:rPr lang="en-US" b="1" dirty="0"/>
              <a:t>reduce reliance on anecdotal advice </a:t>
            </a:r>
            <a:r>
              <a:rPr lang="en-US" dirty="0"/>
              <a:t>from building contractors/building department.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NYC Building Permit Officials</a:t>
            </a:r>
            <a:r>
              <a:rPr lang="en-US" dirty="0"/>
              <a:t>: </a:t>
            </a:r>
            <a:r>
              <a:rPr lang="en-US" b="1" dirty="0"/>
              <a:t>triage requests </a:t>
            </a:r>
            <a:r>
              <a:rPr lang="en-US" dirty="0"/>
              <a:t>to potentially reduce response turnaround time.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8A21D-0844-6C4C-A8EF-B7E9A0D8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5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4D9A-2811-9846-9610-B12A0D4D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2E998-BCF4-7B4F-B220-9C3B5BEB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Sourced from NYC </a:t>
            </a:r>
            <a:r>
              <a:rPr lang="en-US" dirty="0" err="1"/>
              <a:t>OpenData</a:t>
            </a:r>
            <a:endParaRPr lang="en-US" dirty="0"/>
          </a:p>
          <a:p>
            <a:pPr lvl="1"/>
            <a:r>
              <a:rPr lang="en-US" dirty="0"/>
              <a:t>CSV file: 60 columns and over 3.37M records</a:t>
            </a:r>
          </a:p>
          <a:p>
            <a:pPr lvl="1"/>
            <a:r>
              <a:rPr lang="en-US" dirty="0"/>
              <a:t>Filter date range from May 9th 2012 to May 9th, 2018</a:t>
            </a:r>
          </a:p>
          <a:p>
            <a:r>
              <a:rPr lang="en-US" dirty="0"/>
              <a:t>Cleaning:</a:t>
            </a:r>
          </a:p>
          <a:p>
            <a:pPr lvl="1"/>
            <a:r>
              <a:rPr lang="en-US" dirty="0"/>
              <a:t>Outliers: Removed negative issue times</a:t>
            </a:r>
          </a:p>
          <a:p>
            <a:pPr lvl="1"/>
            <a:r>
              <a:rPr lang="en-US" dirty="0"/>
              <a:t>Missing Data: Marked as </a:t>
            </a:r>
            <a:r>
              <a:rPr lang="en-US" dirty="0" err="1"/>
              <a:t>NaN</a:t>
            </a:r>
            <a:r>
              <a:rPr lang="en-US" dirty="0"/>
              <a:t>, or removed if # of missing records is &lt;5% of total #</a:t>
            </a:r>
          </a:p>
          <a:p>
            <a:pPr lvl="1"/>
            <a:r>
              <a:rPr lang="en-US" dirty="0"/>
              <a:t>Out of Scope: features with extremely high cardinality (e.g. address) or optional fields with a majority of missing values</a:t>
            </a:r>
          </a:p>
          <a:p>
            <a:r>
              <a:rPr lang="en-US" dirty="0"/>
              <a:t>Feature Engineering:</a:t>
            </a:r>
          </a:p>
          <a:p>
            <a:pPr lvl="1"/>
            <a:r>
              <a:rPr lang="en-US" dirty="0"/>
              <a:t>Dependent variable: </a:t>
            </a:r>
          </a:p>
          <a:p>
            <a:pPr lvl="2"/>
            <a:r>
              <a:rPr lang="en-US" dirty="0"/>
              <a:t>Continuous: Issue time (days) = issuance date - filing date </a:t>
            </a:r>
          </a:p>
          <a:p>
            <a:pPr lvl="2"/>
            <a:r>
              <a:rPr lang="en-US" dirty="0">
                <a:sym typeface="Wingdings" pitchFamily="2" charset="2"/>
              </a:rPr>
              <a:t>Binary: 1 to 3 months  or  over 3 months</a:t>
            </a:r>
          </a:p>
          <a:p>
            <a:pPr lvl="1"/>
            <a:r>
              <a:rPr lang="en-US" dirty="0"/>
              <a:t>Extracted day and month information from temporal data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0A3C2-BC78-1244-9B5B-FDB85694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0" y="2072168"/>
            <a:ext cx="3644900" cy="673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8691C-086C-C044-A702-4CAD0FB2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8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8FB0-7D0D-2C49-93C4-58E1654F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6E3F7-BC13-A04D-8674-A5FE9A56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23" y="2258595"/>
            <a:ext cx="41529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2330F-691B-0B4F-A0F9-3947256A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1998245"/>
            <a:ext cx="5842000" cy="36957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CDECE-15A1-A949-A474-4F70A586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B6DF-AE66-0B40-87C8-3CCBDC87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Variables vs. Issue Time </a:t>
            </a:r>
          </a:p>
        </p:txBody>
      </p:sp>
      <p:pic>
        <p:nvPicPr>
          <p:cNvPr id="7170" name="Picture 2" descr="https://lh6.googleusercontent.com/msBi8ionc3ZNvUv7stW0w_rfsYEUZyW_jchjygGbSDny5mInEHEygFSPaR8KDBc3Kixk3dUP4iHdhbdrJes1xiR7bzhMAvhmA1QtA_YM7ZdPAq2v7HvCj4GBmeL9O2otsjpJInsL">
            <a:extLst>
              <a:ext uri="{FF2B5EF4-FFF2-40B4-BE49-F238E27FC236}">
                <a16:creationId xmlns:a16="http://schemas.microsoft.com/office/drawing/2014/main" id="{92254A87-D910-004E-9572-33F9938A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52053"/>
            <a:ext cx="79248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7EA86-8E32-CC41-A9DC-A0F4E6B3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6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9DB4-65D4-5547-9F46-8BF0661B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 Right Skewness of Data</a:t>
            </a:r>
          </a:p>
        </p:txBody>
      </p:sp>
      <p:pic>
        <p:nvPicPr>
          <p:cNvPr id="5124" name="Picture 4" descr="https://lh6.googleusercontent.com/7OvnDo77dky9YFPicWKMvgpN5QnQKmZcqFsk00btG52ou3VCArVXFTIxrvOR8gXMmfdrsfX9pWLI_KiGkL8qHjfvvw3SvDMWhhDkVgFnKAzeSl6zIfakoTnPR3AdqjRYhpNFsh3q">
            <a:extLst>
              <a:ext uri="{FF2B5EF4-FFF2-40B4-BE49-F238E27FC236}">
                <a16:creationId xmlns:a16="http://schemas.microsoft.com/office/drawing/2014/main" id="{6B5C3931-8985-A140-9D1F-D1B14CF2F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790" y="1973177"/>
            <a:ext cx="5760930" cy="42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YZrf2nj3dzA7xMaSl0M9F3NDyYU1ZlyI5G_8YEJMTNHlnbd2a84kTqbEZ7MDtXC2y2EvmLZp2-SRLUs5hluYX9aHbub55lA5_1rvYcIG_KTSBE6X2NVrvnYfUlrmfbRmgoNKPB1I">
            <a:extLst>
              <a:ext uri="{FF2B5EF4-FFF2-40B4-BE49-F238E27FC236}">
                <a16:creationId xmlns:a16="http://schemas.microsoft.com/office/drawing/2014/main" id="{4737479D-71E5-F843-9218-A689E9E1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73178"/>
            <a:ext cx="5049253" cy="4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8DDF6-DBA3-AD40-BBE0-8AE92E9E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80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DF91-B567-BE44-A309-92ED47CD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Permit Issue Time Heat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1B07-8772-A34B-A69C-2AF7346D8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686" y="1624915"/>
            <a:ext cx="5069113" cy="455204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/>
              <a:t>Neighborhoods with high activity:</a:t>
            </a:r>
          </a:p>
          <a:p>
            <a:pPr fontAlgn="base"/>
            <a:r>
              <a:rPr lang="en-US" b="1" dirty="0"/>
              <a:t>Brooklyn</a:t>
            </a:r>
            <a:r>
              <a:rPr lang="en-US" dirty="0"/>
              <a:t>: Park Slope, Bushwick, Brighton Beach, Williamsburg</a:t>
            </a:r>
          </a:p>
          <a:p>
            <a:pPr fontAlgn="base"/>
            <a:r>
              <a:rPr lang="en-US" b="1" dirty="0"/>
              <a:t>Manhattan</a:t>
            </a:r>
            <a:r>
              <a:rPr lang="en-US" dirty="0"/>
              <a:t>: Majority of neighborhoods</a:t>
            </a:r>
          </a:p>
          <a:p>
            <a:pPr fontAlgn="base"/>
            <a:r>
              <a:rPr lang="en-US" b="1" dirty="0"/>
              <a:t>Queens</a:t>
            </a:r>
            <a:r>
              <a:rPr lang="en-US" dirty="0"/>
              <a:t>: Flushing, Jackson Heights, Elmhurst, Astoria, College Point</a:t>
            </a:r>
          </a:p>
          <a:p>
            <a:pPr fontAlgn="base"/>
            <a:r>
              <a:rPr lang="en-US" b="1" dirty="0"/>
              <a:t>Bronx</a:t>
            </a:r>
            <a:r>
              <a:rPr lang="en-US" dirty="0"/>
              <a:t>: N/A</a:t>
            </a:r>
          </a:p>
          <a:p>
            <a:pPr fontAlgn="base"/>
            <a:r>
              <a:rPr lang="en-US" b="1" dirty="0"/>
              <a:t>Staten</a:t>
            </a:r>
            <a:r>
              <a:rPr lang="en-US" dirty="0"/>
              <a:t> </a:t>
            </a:r>
            <a:r>
              <a:rPr lang="en-US" b="1" dirty="0"/>
              <a:t>Island</a:t>
            </a:r>
            <a:r>
              <a:rPr lang="en-US" dirty="0"/>
              <a:t>: N/A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FC73B-87E5-794C-9B4E-7B54CB45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771" y="1624915"/>
            <a:ext cx="4677229" cy="45520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4A5E5-AE80-DC46-A3A0-EDEDDD1B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9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B7C1-15F3-4C4D-87DE-3CE0E6C9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the Machine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3CE39-2C0A-A64F-9A01-B66001588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564" y="1825625"/>
            <a:ext cx="468406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Classification or Regression?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Binary Classification as a starting point:</a:t>
            </a:r>
          </a:p>
          <a:p>
            <a:r>
              <a:rPr lang="en-US" dirty="0"/>
              <a:t>fewer assumptions to be satisfy </a:t>
            </a:r>
          </a:p>
          <a:p>
            <a:r>
              <a:rPr lang="en-US" dirty="0"/>
              <a:t>Still provides value to the end user</a:t>
            </a:r>
          </a:p>
          <a:p>
            <a:r>
              <a:rPr lang="en-US" dirty="0"/>
              <a:t>Easier to address class imbalance issues given heavy right skew in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5AF97D-3AF9-914F-87B1-86872DE84E5A}"/>
              </a:ext>
            </a:extLst>
          </p:cNvPr>
          <p:cNvSpPr txBox="1">
            <a:spLocks/>
          </p:cNvSpPr>
          <p:nvPr/>
        </p:nvSpPr>
        <p:spPr>
          <a:xfrm>
            <a:off x="6360264" y="1825625"/>
            <a:ext cx="40699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Which metrics to use?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AUC of ROC Curve</a:t>
            </a:r>
          </a:p>
          <a:p>
            <a:r>
              <a:rPr lang="en-US" dirty="0"/>
              <a:t>F1-score</a:t>
            </a:r>
          </a:p>
          <a:p>
            <a:r>
              <a:rPr lang="en-US" dirty="0"/>
              <a:t>Result Interpretability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873C6A-1721-9544-857C-023C1956F298}"/>
              </a:ext>
            </a:extLst>
          </p:cNvPr>
          <p:cNvCxnSpPr>
            <a:cxnSpLocks/>
          </p:cNvCxnSpPr>
          <p:nvPr/>
        </p:nvCxnSpPr>
        <p:spPr>
          <a:xfrm>
            <a:off x="6096000" y="1825625"/>
            <a:ext cx="0" cy="4530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89675-1900-5C4A-B8E9-D46786D6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74CF6-1E1A-104F-9594-429904F214AC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418460-3E25-3943-A87F-C22F2A4697DA}"/>
              </a:ext>
            </a:extLst>
          </p:cNvPr>
          <p:cNvCxnSpPr>
            <a:cxnSpLocks/>
          </p:cNvCxnSpPr>
          <p:nvPr/>
        </p:nvCxnSpPr>
        <p:spPr>
          <a:xfrm flipH="1">
            <a:off x="999564" y="2346325"/>
            <a:ext cx="9694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204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719</Words>
  <Application>Microsoft Macintosh PowerPoint</Application>
  <PresentationFormat>Widescreen</PresentationFormat>
  <Paragraphs>126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Predicting Building Permit Issue Time</vt:lpstr>
      <vt:lpstr>Project Motivation</vt:lpstr>
      <vt:lpstr>Potential Client Use Cases</vt:lpstr>
      <vt:lpstr>Data Wrangling and Cleaning</vt:lpstr>
      <vt:lpstr>Summary Statistics</vt:lpstr>
      <vt:lpstr>Independent Variables vs. Issue Time </vt:lpstr>
      <vt:lpstr>Heavy Right Skewness of Data</vt:lpstr>
      <vt:lpstr>Building Permit Issue Time Heat Map</vt:lpstr>
      <vt:lpstr>Framing the Machine Learning Problem</vt:lpstr>
      <vt:lpstr>Feature Importance</vt:lpstr>
      <vt:lpstr>Initial Machine Learning Algorithm Comparison</vt:lpstr>
      <vt:lpstr>Optimized Machine Learning Models</vt:lpstr>
      <vt:lpstr>Recommendations</vt:lpstr>
      <vt:lpstr>Limitations and Future Work</vt:lpstr>
      <vt:lpstr>Acknowledgements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Building Permit Issue Time</dc:title>
  <dc:creator>Microsoft Office User</dc:creator>
  <cp:lastModifiedBy>Microsoft Office User</cp:lastModifiedBy>
  <cp:revision>20</cp:revision>
  <dcterms:created xsi:type="dcterms:W3CDTF">2018-09-03T23:07:13Z</dcterms:created>
  <dcterms:modified xsi:type="dcterms:W3CDTF">2018-09-04T06:11:33Z</dcterms:modified>
</cp:coreProperties>
</file>